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92">
          <p15:clr>
            <a:srgbClr val="747775"/>
          </p15:clr>
        </p15:guide>
        <p15:guide id="2" pos="367">
          <p15:clr>
            <a:srgbClr val="747775"/>
          </p15:clr>
        </p15:guide>
        <p15:guide id="3" orient="horz" pos="248">
          <p15:clr>
            <a:srgbClr val="747775"/>
          </p15:clr>
        </p15:guide>
      </p15:sldGuideLst>
    </p:ext>
    <p:ext uri="GoogleSlidesCustomDataVersion2">
      <go:slidesCustomData xmlns:go="http://customooxmlschemas.google.com/" r:id="rId45" roundtripDataSignature="AMtx7mgozXMpbP8c68mra9Mx5r+k8xR2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92" orient="horz"/>
        <p:guide pos="367"/>
        <p:guide pos="2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d38d29b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cd38d29b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d38d29bc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cd38d29bc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d38d29bc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cd38d29bc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1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17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d38d29bc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cd38d29bc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d38d29b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cd38d29b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36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" name="Google Shape;62;p36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" name="Google Shape;63;p36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37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8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" name="Google Shape;69;p38"/>
          <p:cNvSpPr txBox="1"/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7058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" name="Google Shape;78;p25"/>
          <p:cNvSpPr txBox="1"/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5098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41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">
  <p:cSld name="92_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3"/>
          <p:cNvSpPr/>
          <p:nvPr>
            <p:ph idx="2" type="pic"/>
          </p:nvPr>
        </p:nvSpPr>
        <p:spPr>
          <a:xfrm>
            <a:off x="1600957" y="1079672"/>
            <a:ext cx="2299500" cy="2310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44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1" name="Google Shape;91;p44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" name="Google Shape;92;p44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1">
  <p:cSld name="25_Custom Layout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OBJECT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1">
  <p:cSld name="46_Custom Layout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47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1 1">
  <p:cSld name="46_Custom Layout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8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48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2">
  <p:cSld name="46_Custom Layout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49"/>
          <p:cNvSpPr/>
          <p:nvPr>
            <p:ph idx="2" type="pic"/>
          </p:nvPr>
        </p:nvSpPr>
        <p:spPr>
          <a:xfrm>
            <a:off x="4574972" y="844154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3" showMasterSp="0">
  <p:cSld name="TITLE_AND_BODY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/>
          <p:nvPr>
            <p:ph idx="1" type="body"/>
          </p:nvPr>
        </p:nvSpPr>
        <p:spPr>
          <a:xfrm>
            <a:off x="450503" y="4447448"/>
            <a:ext cx="8239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b="1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50"/>
          <p:cNvSpPr txBox="1"/>
          <p:nvPr>
            <p:ph type="title"/>
          </p:nvPr>
        </p:nvSpPr>
        <p:spPr>
          <a:xfrm>
            <a:off x="452436" y="965621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b="1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111" name="Google Shape;111;p50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■"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○"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2" type="sldNum"/>
          </p:nvPr>
        </p:nvSpPr>
        <p:spPr>
          <a:xfrm>
            <a:off x="4498181" y="4905374"/>
            <a:ext cx="1428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/>
          <p:nvPr>
            <p:ph type="title"/>
          </p:nvPr>
        </p:nvSpPr>
        <p:spPr>
          <a:xfrm>
            <a:off x="3512789" y="1589437"/>
            <a:ext cx="2118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51"/>
          <p:cNvSpPr txBox="1"/>
          <p:nvPr>
            <p:ph idx="1" type="body"/>
          </p:nvPr>
        </p:nvSpPr>
        <p:spPr>
          <a:xfrm>
            <a:off x="1207294" y="1583531"/>
            <a:ext cx="67293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5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5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5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2">
  <p:cSld name="25_Custom Layout_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3"/>
          <p:cNvSpPr txBox="1"/>
          <p:nvPr>
            <p:ph type="title"/>
          </p:nvPr>
        </p:nvSpPr>
        <p:spPr>
          <a:xfrm>
            <a:off x="1521619" y="710027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 1">
  <p:cSld name="89_Custom Layout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4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54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" name="Google Shape;125;p54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" name="Google Shape;126;p54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 1">
  <p:cSld name="92_Custom Layout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5"/>
          <p:cNvSpPr/>
          <p:nvPr>
            <p:ph idx="2" type="pic"/>
          </p:nvPr>
        </p:nvSpPr>
        <p:spPr>
          <a:xfrm>
            <a:off x="1600957" y="1079672"/>
            <a:ext cx="2299500" cy="2310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3">
  <p:cSld name="25_Custom Layout_3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 1">
  <p:cSld name="TITLE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7"/>
          <p:cNvSpPr txBox="1"/>
          <p:nvPr>
            <p:ph type="title"/>
          </p:nvPr>
        </p:nvSpPr>
        <p:spPr>
          <a:xfrm>
            <a:off x="1812726" y="863947"/>
            <a:ext cx="55188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3" name="Google Shape;133;p57"/>
          <p:cNvSpPr txBox="1"/>
          <p:nvPr>
            <p:ph idx="1" type="body"/>
          </p:nvPr>
        </p:nvSpPr>
        <p:spPr>
          <a:xfrm>
            <a:off x="1812726" y="2652117"/>
            <a:ext cx="55188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 2">
  <p:cSld name="TITLE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7" name="Google Shape;137;p5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38" name="Google Shape;138;p58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 2">
  <p:cSld name="89_Custom Layout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9"/>
          <p:cNvSpPr txBox="1"/>
          <p:nvPr>
            <p:ph type="title"/>
          </p:nvPr>
        </p:nvSpPr>
        <p:spPr>
          <a:xfrm>
            <a:off x="1521619" y="710027"/>
            <a:ext cx="30504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59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" name="Google Shape;142;p59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" name="Google Shape;143;p59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 1">
  <p:cSld name="OBJECT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60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60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" name="Google Shape;152;p61"/>
          <p:cNvSpPr txBox="1"/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6666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5" name="Google Shape;155;p6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rmAutofit/>
          </a:bodyPr>
          <a:lstStyle>
            <a:lvl1pPr indent="-2603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1pPr>
            <a:lvl2pPr indent="-2603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2pPr>
            <a:lvl3pPr indent="-2603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3pPr>
            <a:lvl4pPr indent="-2603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4pPr>
            <a:lvl5pPr indent="-2603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56" name="Google Shape;156;p62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7" name="Google Shape;157;p62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8" name="Google Shape;158;p62"/>
          <p:cNvSpPr txBox="1"/>
          <p:nvPr>
            <p:ph idx="12" type="sldNum"/>
          </p:nvPr>
        </p:nvSpPr>
        <p:spPr>
          <a:xfrm>
            <a:off x="4464356" y="4878958"/>
            <a:ext cx="208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3"/>
          <p:cNvSpPr/>
          <p:nvPr>
            <p:ph idx="2" type="pic"/>
          </p:nvPr>
        </p:nvSpPr>
        <p:spPr>
          <a:xfrm>
            <a:off x="3118417" y="692398"/>
            <a:ext cx="2907300" cy="29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0" name="Google Shape;190;p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5" name="Google Shape;19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7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">
  <p:cSld name="TITLE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4" name="Google Shape;204;p7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/>
            </a:lvl5pPr>
            <a:lvl6pPr indent="-26035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6pPr>
            <a:lvl7pPr indent="-26035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7pPr>
            <a:lvl8pPr indent="-26035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8pPr>
            <a:lvl9pPr indent="-26035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05" name="Google Shape;205;p75"/>
          <p:cNvSpPr txBox="1"/>
          <p:nvPr>
            <p:ph idx="12" type="sldNum"/>
          </p:nvPr>
        </p:nvSpPr>
        <p:spPr>
          <a:xfrm>
            <a:off x="4475930" y="4878958"/>
            <a:ext cx="185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2 1">
  <p:cSld name="46_Custom Layout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6"/>
          <p:cNvSpPr txBox="1"/>
          <p:nvPr>
            <p:ph type="title"/>
          </p:nvPr>
        </p:nvSpPr>
        <p:spPr>
          <a:xfrm>
            <a:off x="1521619" y="710026"/>
            <a:ext cx="30504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76"/>
          <p:cNvSpPr/>
          <p:nvPr>
            <p:ph idx="2" type="pic"/>
          </p:nvPr>
        </p:nvSpPr>
        <p:spPr>
          <a:xfrm>
            <a:off x="4574972" y="844153"/>
            <a:ext cx="3804600" cy="42993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7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77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892649" y="140589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"/>
          <p:cNvSpPr txBox="1"/>
          <p:nvPr/>
        </p:nvSpPr>
        <p:spPr>
          <a:xfrm>
            <a:off x="847028" y="571500"/>
            <a:ext cx="74457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Фінальний проект  курсу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 txBox="1"/>
          <p:nvPr/>
        </p:nvSpPr>
        <p:spPr>
          <a:xfrm>
            <a:off x="1969750" y="2020975"/>
            <a:ext cx="6956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Mathematics for Computer Science and Introduction to Problem-Solving Techniques</a:t>
            </a: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d38d29bc1_0_71"/>
          <p:cNvSpPr txBox="1"/>
          <p:nvPr/>
        </p:nvSpPr>
        <p:spPr>
          <a:xfrm>
            <a:off x="478550" y="1153900"/>
            <a:ext cx="68064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Лінійна регресія:</a:t>
            </a:r>
            <a:r>
              <a:rPr lang="en" sz="1200">
                <a:solidFill>
                  <a:schemeClr val="dk1"/>
                </a:solidFill>
              </a:rPr>
              <a:t> підгонка за допомогою звичайного методу найменших квадратів для фіксації прямих лінійних залежностей.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Гребнева регресія:</a:t>
            </a:r>
            <a:r>
              <a:rPr lang="en" sz="1200">
                <a:solidFill>
                  <a:schemeClr val="dk1"/>
                </a:solidFill>
              </a:rPr>
              <a:t> застосована </a:t>
            </a:r>
            <a:r>
              <a:rPr lang="en" sz="1200">
                <a:solidFill>
                  <a:schemeClr val="dk1"/>
                </a:solidFill>
              </a:rPr>
              <a:t>регуляризація</a:t>
            </a:r>
            <a:r>
              <a:rPr lang="en" sz="1200">
                <a:solidFill>
                  <a:schemeClr val="dk1"/>
                </a:solidFill>
              </a:rPr>
              <a:t> L2, щоб зменшити переобладнання та керувати мультиколінеарністю, зберігаючи можливість інтерпретації моделі.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Lasso Regression:</a:t>
            </a:r>
            <a:r>
              <a:rPr lang="en" sz="1200">
                <a:solidFill>
                  <a:schemeClr val="dk1"/>
                </a:solidFill>
              </a:rPr>
              <a:t> використовується </a:t>
            </a:r>
            <a:r>
              <a:rPr lang="en" sz="1200">
                <a:solidFill>
                  <a:schemeClr val="dk1"/>
                </a:solidFill>
              </a:rPr>
              <a:t>регуляризацію</a:t>
            </a:r>
            <a:r>
              <a:rPr lang="en" sz="1200">
                <a:solidFill>
                  <a:schemeClr val="dk1"/>
                </a:solidFill>
              </a:rPr>
              <a:t> L1 для її здатності виконувати вибір ознак шляхом скорочення деяких коефіцієнтів до нуля.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Дерево рішень: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оптимізувала зоб збалансувати складність з контролем глибини щоб запобігти надлишковому навчанню під час захоплення нелінійних патернів.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Random Forest</a:t>
            </a:r>
            <a:r>
              <a:rPr b="1" lang="en" sz="1200">
                <a:solidFill>
                  <a:schemeClr val="dk1"/>
                </a:solidFill>
              </a:rPr>
              <a:t>:</a:t>
            </a:r>
            <a:r>
              <a:rPr lang="en" sz="1200">
                <a:solidFill>
                  <a:schemeClr val="dk1"/>
                </a:solidFill>
              </a:rPr>
              <a:t> налаштувала з декількома деревами рішень для підвищення стабільності й точності прогнозування.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D0D0D"/>
                </a:solidFill>
              </a:rPr>
              <a:t>Support Vector Regression (SVR):</a:t>
            </a:r>
            <a:r>
              <a:rPr lang="en" sz="1200">
                <a:solidFill>
                  <a:schemeClr val="dk1"/>
                </a:solidFill>
              </a:rPr>
              <a:t> адаптувала ядро для вирішення нелінійних зв’язків через простір функцій більшої розмірності.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Регресія посилення градієнта:</a:t>
            </a:r>
            <a:r>
              <a:rPr lang="en" sz="1200">
                <a:solidFill>
                  <a:schemeClr val="dk1"/>
                </a:solidFill>
              </a:rPr>
              <a:t> послідовно додала дерева, кожне з яких виправляє залишки попередніх.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314" name="Google Shape;314;g2cd38d29bc1_0_71"/>
          <p:cNvSpPr txBox="1"/>
          <p:nvPr>
            <p:ph idx="1" type="subTitle"/>
          </p:nvPr>
        </p:nvSpPr>
        <p:spPr>
          <a:xfrm>
            <a:off x="478550" y="461675"/>
            <a:ext cx="6759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Навчання регресійних моделей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g2cd38d29bc1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924" y="3952094"/>
            <a:ext cx="874601" cy="79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cd38d29bc1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5422">
            <a:off x="7662751" y="176425"/>
            <a:ext cx="1251873" cy="12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cd38d29bc1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9090">
            <a:off x="7279452" y="2430825"/>
            <a:ext cx="1251874" cy="1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d38d29bc1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49839">
            <a:off x="2056279" y="4278112"/>
            <a:ext cx="774593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d38d29bc1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d38d29bc1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75" y="4748592"/>
            <a:ext cx="657575" cy="19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d38d29bc1_0_91"/>
          <p:cNvSpPr txBox="1"/>
          <p:nvPr/>
        </p:nvSpPr>
        <p:spPr>
          <a:xfrm>
            <a:off x="478550" y="853925"/>
            <a:ext cx="72408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Середня абсолютна помилка (MAE): </a:t>
            </a:r>
            <a:r>
              <a:rPr lang="en" sz="1200">
                <a:solidFill>
                  <a:schemeClr val="dk1"/>
                </a:solidFill>
              </a:rPr>
              <a:t>відображає середню величину помилок у передбаченнях без урахування їхнього напрямку. Менші значення вказують на вищу точність. </a:t>
            </a:r>
            <a:r>
              <a:rPr i="1" lang="en" sz="1200">
                <a:solidFill>
                  <a:schemeClr val="dk1"/>
                </a:solidFill>
              </a:rPr>
              <a:t>Для нашої кращої моделі MAE становив 0,0365, що свідчить про близькість прогнозів до фактичних значень.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Середня квадратична помилка (MSE): </a:t>
            </a:r>
            <a:r>
              <a:rPr lang="en" sz="1200">
                <a:solidFill>
                  <a:schemeClr val="dk1"/>
                </a:solidFill>
              </a:rPr>
              <a:t>підкреслює більші помилки, зводячи їх у квадрат, що може бути особливо корисним, коли великі помилки небажані. Менша MSE вказує на модель, яка зазвичай робить менші помилки прогнозування. </a:t>
            </a:r>
            <a:r>
              <a:rPr i="1" lang="en" sz="1200">
                <a:solidFill>
                  <a:schemeClr val="dk1"/>
                </a:solidFill>
              </a:rPr>
              <a:t>Наша модель Random Forest досягла MSE 0,0026, що вказує на мінімально великі відхилення.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Середньоквадратична помилка (RMSE):</a:t>
            </a:r>
            <a:r>
              <a:rPr lang="en" sz="1200">
                <a:solidFill>
                  <a:schemeClr val="dk1"/>
                </a:solidFill>
              </a:rPr>
              <a:t> надає величину помилки в тих самих одиницях, що й прогнозоване значення. </a:t>
            </a:r>
            <a:r>
              <a:rPr i="1" lang="en" sz="1200">
                <a:solidFill>
                  <a:schemeClr val="dk1"/>
                </a:solidFill>
              </a:rPr>
              <a:t>Із середньоквадратичним значенням 0,0505 модель </a:t>
            </a:r>
            <a:r>
              <a:rPr i="1"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i="1" lang="en" sz="1200">
                <a:solidFill>
                  <a:schemeClr val="dk1"/>
                </a:solidFill>
              </a:rPr>
              <a:t> показала, що типові помилки передбачення були невеликими.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R-квадрат (R²): </a:t>
            </a:r>
            <a:r>
              <a:rPr lang="en" sz="1200">
                <a:solidFill>
                  <a:schemeClr val="dk1"/>
                </a:solidFill>
              </a:rPr>
              <a:t>вказує на частку дисперсії залежної змінної, яку можна передбачити на основі незалежних змінних. R² ближче до 1 означає вищу частку дисперсії, враховану моделлю. </a:t>
            </a:r>
            <a:r>
              <a:rPr i="1" lang="en" sz="1200">
                <a:solidFill>
                  <a:schemeClr val="dk1"/>
                </a:solidFill>
              </a:rPr>
              <a:t>R² Random Forest 0,8628 свідчить про те, що це може пояснити приблизно 86% мінливості ефективності сну.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2cd38d29bc1_0_91"/>
          <p:cNvSpPr txBox="1"/>
          <p:nvPr>
            <p:ph idx="1" type="subTitle"/>
          </p:nvPr>
        </p:nvSpPr>
        <p:spPr>
          <a:xfrm>
            <a:off x="478550" y="301575"/>
            <a:ext cx="6759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g2cd38d29bc1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9325" y="3805644"/>
            <a:ext cx="1035201" cy="94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cd38d29bc1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5422">
            <a:off x="7796176" y="249800"/>
            <a:ext cx="1251873" cy="12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d38d29bc1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9090">
            <a:off x="4220427" y="4152000"/>
            <a:ext cx="1251874" cy="1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cd38d29bc1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49839">
            <a:off x="2067341" y="4390987"/>
            <a:ext cx="774593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cd38d29bc1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cd38d29bc1_0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75" y="4748592"/>
            <a:ext cx="657575" cy="19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d38d29bc1_0_102"/>
          <p:cNvSpPr txBox="1"/>
          <p:nvPr/>
        </p:nvSpPr>
        <p:spPr>
          <a:xfrm>
            <a:off x="478550" y="1153900"/>
            <a:ext cx="70665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Лінійна регресія</a:t>
            </a:r>
            <a:r>
              <a:rPr lang="en" sz="1100">
                <a:solidFill>
                  <a:srgbClr val="0D0D0D"/>
                </a:solidFill>
              </a:rPr>
              <a:t>: Добре впоралася з базовим аналізом лінійних залежностей, має R² 0.7940, що вказує на здатність пояснити близько 79.40% варіативності ефективності сну.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Рідж-регресія</a:t>
            </a:r>
            <a:r>
              <a:rPr lang="en" sz="1100">
                <a:solidFill>
                  <a:srgbClr val="0D0D0D"/>
                </a:solidFill>
              </a:rPr>
              <a:t>: Надає результати дуже близькі до лінійної регресії з R² 0.7938, пропонує більш обережні прогнози за рахунок регуляризації.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Лассо регресія</a:t>
            </a:r>
            <a:r>
              <a:rPr lang="en" sz="1100">
                <a:solidFill>
                  <a:srgbClr val="0D0D0D"/>
                </a:solidFill>
              </a:rPr>
              <a:t>: Значно гірше впоралася з прогнозуванням, з R² всього 0.4280, що може вказувати на занадто сувору пеналізацію, яка призводить до надмірного спрощення моделі.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Регресія рішеннями деревами</a:t>
            </a:r>
            <a:r>
              <a:rPr lang="en" sz="1100">
                <a:solidFill>
                  <a:srgbClr val="0D0D0D"/>
                </a:solidFill>
              </a:rPr>
              <a:t>: Показала помірну ефективність з R² 0.7312, можливі причини — занадто проста структура моделі або перенавчання.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Random Forest</a:t>
            </a:r>
            <a:r>
              <a:rPr lang="en" sz="1100">
                <a:solidFill>
                  <a:srgbClr val="0D0D0D"/>
                </a:solidFill>
              </a:rPr>
              <a:t>: Виступила найкраще з усіх моделей, R² 0.8628 свідчить про те, що модель пояснює близько 86.28% варіативності і має найнижчі помилки за всіма метриками.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Регресія опорними векторами (SVR)</a:t>
            </a:r>
            <a:r>
              <a:rPr lang="en" sz="1100">
                <a:solidFill>
                  <a:srgbClr val="0D0D0D"/>
                </a:solidFill>
              </a:rPr>
              <a:t>: Показала продуктивність, що може зрівнятися з деревом рішень з R² 0.7311, що може вказувати на недонавчання або невідповідний вибір ядра.</a:t>
            </a:r>
            <a:endParaRPr sz="1100">
              <a:solidFill>
                <a:srgbClr val="0D0D0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rgbClr val="0D0D0D"/>
                </a:solidFill>
              </a:rPr>
              <a:t>Градієнтний бустінг регресії</a:t>
            </a:r>
            <a:r>
              <a:rPr lang="en" sz="1100">
                <a:solidFill>
                  <a:srgbClr val="0D0D0D"/>
                </a:solidFill>
              </a:rPr>
              <a:t>: Показала міцну ефективність з R² 0.8621, майже з</a:t>
            </a:r>
            <a:r>
              <a:rPr lang="en" sz="1100">
                <a:solidFill>
                  <a:srgbClr val="0D0D0D"/>
                </a:solidFill>
              </a:rPr>
              <a:t>рівнявшись</a:t>
            </a:r>
            <a:r>
              <a:rPr lang="en" sz="1100">
                <a:solidFill>
                  <a:srgbClr val="0D0D0D"/>
                </a:solidFill>
              </a:rPr>
              <a:t> з випадковим лісом і вказуючи на здатність пояснити приблизно 86.21% варіативності.</a:t>
            </a:r>
            <a:endParaRPr sz="1100">
              <a:solidFill>
                <a:srgbClr val="0D0D0D"/>
              </a:solidFill>
            </a:endParaRPr>
          </a:p>
        </p:txBody>
      </p:sp>
      <p:sp>
        <p:nvSpPr>
          <p:cNvPr id="338" name="Google Shape;338;g2cd38d29bc1_0_102"/>
          <p:cNvSpPr txBox="1"/>
          <p:nvPr>
            <p:ph idx="1" type="subTitle"/>
          </p:nvPr>
        </p:nvSpPr>
        <p:spPr>
          <a:xfrm>
            <a:off x="478550" y="461675"/>
            <a:ext cx="6759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Аналіз ефективності моделей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g2cd38d29bc1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500" y="3855951"/>
            <a:ext cx="980025" cy="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cd38d29bc1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5422">
            <a:off x="7502651" y="530000"/>
            <a:ext cx="1251873" cy="12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cd38d29bc1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9090">
            <a:off x="4120352" y="3845125"/>
            <a:ext cx="1251874" cy="1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cd38d29bc1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49839">
            <a:off x="1742729" y="4178062"/>
            <a:ext cx="774593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cd38d29bc1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cd38d29bc1_0_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75" y="4748592"/>
            <a:ext cx="657575" cy="19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/>
          <p:nvPr>
            <p:ph idx="1" type="subTitle"/>
          </p:nvPr>
        </p:nvSpPr>
        <p:spPr>
          <a:xfrm>
            <a:off x="311700" y="1153450"/>
            <a:ext cx="8520600" cy="17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Аналіз результатів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61050">
            <a:off x="767473" y="2766278"/>
            <a:ext cx="2849178" cy="285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876897">
            <a:off x="5521242" y="2830753"/>
            <a:ext cx="2760489" cy="325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"/>
          <p:cNvSpPr txBox="1"/>
          <p:nvPr>
            <p:ph idx="1" type="subTitle"/>
          </p:nvPr>
        </p:nvSpPr>
        <p:spPr>
          <a:xfrm>
            <a:off x="583275" y="393850"/>
            <a:ext cx="7645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Порівняння справжніх та прогнозованих даних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75" y="4909583"/>
            <a:ext cx="400750" cy="1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400" y="4869967"/>
            <a:ext cx="657575" cy="19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75" y="1032675"/>
            <a:ext cx="4691876" cy="15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471" y="2595100"/>
            <a:ext cx="3531402" cy="12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3875" y="2595100"/>
            <a:ext cx="1160475" cy="113415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2"/>
          <p:cNvSpPr txBox="1"/>
          <p:nvPr/>
        </p:nvSpPr>
        <p:spPr>
          <a:xfrm>
            <a:off x="5033650" y="1032675"/>
            <a:ext cx="3798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D0D0D"/>
                </a:solidFill>
              </a:rPr>
              <a:t>Графік для Random Forest</a:t>
            </a:r>
            <a:r>
              <a:rPr lang="en" sz="1200">
                <a:solidFill>
                  <a:srgbClr val="0D0D0D"/>
                </a:solidFill>
              </a:rPr>
              <a:t>: Найменше зміщення від ідеальної лінії, ілюструє високу точність прогнозів.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0D0D0D"/>
                </a:solidFill>
              </a:rPr>
              <a:t>Графік для Лассо Регресії</a:t>
            </a:r>
            <a:r>
              <a:rPr lang="en" sz="1200">
                <a:solidFill>
                  <a:srgbClr val="0D0D0D"/>
                </a:solidFill>
              </a:rPr>
              <a:t>: Помітне відхилення точок від лінії, свідчить про значні помилки прогнозування.</a:t>
            </a:r>
            <a:endParaRPr sz="12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"/>
          <p:cNvSpPr/>
          <p:nvPr/>
        </p:nvSpPr>
        <p:spPr>
          <a:xfrm>
            <a:off x="-112750" y="14745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7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46175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3"/>
          <p:cNvSpPr txBox="1"/>
          <p:nvPr>
            <p:ph idx="1" type="subTitle"/>
          </p:nvPr>
        </p:nvSpPr>
        <p:spPr>
          <a:xfrm>
            <a:off x="629800" y="700700"/>
            <a:ext cx="6518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b="1"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Аналіз помилок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3"/>
          <p:cNvSpPr txBox="1"/>
          <p:nvPr/>
        </p:nvSpPr>
        <p:spPr>
          <a:xfrm>
            <a:off x="800550" y="1394275"/>
            <a:ext cx="69648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accent6"/>
                </a:solidFill>
              </a:rPr>
              <a:t>MAE і RMSE</a:t>
            </a:r>
            <a:r>
              <a:rPr lang="en" sz="1200">
                <a:solidFill>
                  <a:schemeClr val="accent6"/>
                </a:solidFill>
              </a:rPr>
              <a:t>:</a:t>
            </a:r>
            <a:endParaRPr sz="12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</a:rPr>
              <a:t>Найнижчий MAE (0.0365) і RMSE (0.0505)</a:t>
            </a:r>
            <a:r>
              <a:rPr lang="en" sz="1200">
                <a:solidFill>
                  <a:schemeClr val="lt1"/>
                </a:solidFill>
              </a:rPr>
              <a:t>: Random Forest, ідентифікує модель з найточнішими прогнозами.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</a:rPr>
              <a:t>Високий RMSE (0.1032)</a:t>
            </a:r>
            <a:r>
              <a:rPr lang="en" sz="1200">
                <a:solidFill>
                  <a:schemeClr val="lt1"/>
                </a:solidFill>
              </a:rPr>
              <a:t>: Лассо Регресія, свідчить про значні помилки в прогнозах.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accent6"/>
                </a:solidFill>
              </a:rPr>
              <a:t>MSE</a:t>
            </a:r>
            <a:r>
              <a:rPr lang="en" sz="1200">
                <a:solidFill>
                  <a:schemeClr val="accent6"/>
                </a:solidFill>
              </a:rPr>
              <a:t>:</a:t>
            </a:r>
            <a:endParaRPr sz="1200">
              <a:solidFill>
                <a:schemeClr val="accent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</a:rPr>
              <a:t>Найнижчий MSE (0.0026)</a:t>
            </a:r>
            <a:r>
              <a:rPr lang="en" sz="1200">
                <a:solidFill>
                  <a:schemeClr val="lt1"/>
                </a:solidFill>
              </a:rPr>
              <a:t>: Random Forest і Gradient Boosting Regressions, показує найменші відхилення в прогнозах.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 txBox="1"/>
          <p:nvPr/>
        </p:nvSpPr>
        <p:spPr>
          <a:xfrm>
            <a:off x="399825" y="532625"/>
            <a:ext cx="329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Висновки</a:t>
            </a:r>
            <a:endParaRPr b="1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15"/>
          <p:cNvPicPr preferRelativeResize="0"/>
          <p:nvPr/>
        </p:nvPicPr>
        <p:blipFill rotWithShape="1">
          <a:blip r:embed="rId3">
            <a:alphaModFix/>
          </a:blip>
          <a:srcRect b="11170" l="-21850" r="21850" t="-11170"/>
          <a:stretch/>
        </p:blipFill>
        <p:spPr>
          <a:xfrm>
            <a:off x="6653875" y="2161475"/>
            <a:ext cx="2961049" cy="21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661050">
            <a:off x="6939123" y="-1451622"/>
            <a:ext cx="2849178" cy="285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876897">
            <a:off x="3734442" y="3385878"/>
            <a:ext cx="2760489" cy="325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5"/>
          <p:cNvSpPr txBox="1"/>
          <p:nvPr/>
        </p:nvSpPr>
        <p:spPr>
          <a:xfrm>
            <a:off x="582625" y="1094075"/>
            <a:ext cx="6675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Різноманітність Моделей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Використання різних типів регресійних моделей дозволило нам глибше зрозуміти динаміку та взаємозв’язки в даних.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Ефективність Моделей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Моделі Random Forest та Gradient Boost продемонстрували найкращу продуктивність, забезпечивши найвищі значення R² та найнижчі помилки за MAE та RMSE.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Проблеми з Lasso Регресією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Ця модель показала значні труднощі з точністю прогнозів, що потребує перегляду параметрів регуляризації або стратегії моделювання.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Важливість Перевірки Колінеарності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Аналіз VIF виявив сильну колінеарність між деякими ознаками, що підкреслює необхідність уважної підготовки даних перед моделюванням.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7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7"/>
          <p:cNvPicPr preferRelativeResize="0"/>
          <p:nvPr/>
        </p:nvPicPr>
        <p:blipFill rotWithShape="1">
          <a:blip r:embed="rId5">
            <a:alphaModFix/>
          </a:blip>
          <a:srcRect b="22305" l="0" r="0" t="0"/>
          <a:stretch/>
        </p:blipFill>
        <p:spPr>
          <a:xfrm>
            <a:off x="6878475" y="3429000"/>
            <a:ext cx="1995100" cy="1518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7"/>
          <p:cNvSpPr txBox="1"/>
          <p:nvPr>
            <p:ph idx="1" type="subTitle"/>
          </p:nvPr>
        </p:nvSpPr>
        <p:spPr>
          <a:xfrm>
            <a:off x="583275" y="565700"/>
            <a:ext cx="7242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Мої інсайти і враження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7"/>
          <p:cNvSpPr txBox="1"/>
          <p:nvPr/>
        </p:nvSpPr>
        <p:spPr>
          <a:xfrm>
            <a:off x="583275" y="1014000"/>
            <a:ext cx="64245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accent6"/>
                </a:solidFill>
              </a:rPr>
              <a:t>Інтерпретація Результатів</a:t>
            </a:r>
            <a:r>
              <a:rPr lang="en" sz="1300">
                <a:solidFill>
                  <a:schemeClr val="accent6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Моделі з високим R² та низькими значеннями MAE та RMSE краще підходять для прогнозування ефективності сну.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accent6"/>
                </a:solidFill>
              </a:rPr>
              <a:t>Оптимізація Моделей</a:t>
            </a:r>
            <a:r>
              <a:rPr lang="en" sz="1300">
                <a:solidFill>
                  <a:schemeClr val="accent6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Для моделей з низькою продуктивністю, як Lasso, слід розглянути зменшення ступеня пеналізації або заміну на більш гнучкі моделі.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accent6"/>
                </a:solidFill>
              </a:rPr>
              <a:t>Подальші Дослідження</a:t>
            </a:r>
            <a:r>
              <a:rPr lang="en" sz="1300">
                <a:solidFill>
                  <a:schemeClr val="accent6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Розглянути вплив зовнішніх чинників, як-от стрес або дієта, які можуть впливати на якість сну, але не були враховані в даному датасеті.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accent6"/>
                </a:solidFill>
              </a:rPr>
              <a:t>Використання Глибших Моделей</a:t>
            </a:r>
            <a:r>
              <a:rPr lang="en" sz="1300">
                <a:solidFill>
                  <a:schemeClr val="accent6"/>
                </a:solidFill>
              </a:rPr>
              <a:t>:</a:t>
            </a:r>
            <a:r>
              <a:rPr lang="en" sz="1300">
                <a:solidFill>
                  <a:schemeClr val="lt1"/>
                </a:solidFill>
              </a:rPr>
              <a:t> Враховуючи складність інтеракцій між ознаками, можливо вигідно буде використовувати більш складні моделі машинного навчання, такі як глибоке навчання, для кращого уловлювання неочевидних зв'язків.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"/>
          <p:cNvSpPr txBox="1"/>
          <p:nvPr/>
        </p:nvSpPr>
        <p:spPr>
          <a:xfrm>
            <a:off x="1383050" y="2171550"/>
            <a:ext cx="582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1472" y="2693025"/>
            <a:ext cx="2604025" cy="22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"/>
          <p:cNvSpPr txBox="1"/>
          <p:nvPr/>
        </p:nvSpPr>
        <p:spPr>
          <a:xfrm>
            <a:off x="2653250" y="690700"/>
            <a:ext cx="4876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Воротченко Юлія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35 років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минулому iOS розробниця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Захоплююсь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фізичною культурою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375" y="690700"/>
            <a:ext cx="1267200" cy="31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"/>
          <p:cNvSpPr/>
          <p:nvPr/>
        </p:nvSpPr>
        <p:spPr>
          <a:xfrm>
            <a:off x="492150" y="2741875"/>
            <a:ext cx="1155600" cy="1125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>
            <p:ph idx="1" type="subTitle"/>
          </p:nvPr>
        </p:nvSpPr>
        <p:spPr>
          <a:xfrm>
            <a:off x="311700" y="513000"/>
            <a:ext cx="85206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Аналіз та підготовка даних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61050">
            <a:off x="767473" y="2766278"/>
            <a:ext cx="2849178" cy="285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876897">
            <a:off x="5521242" y="2830753"/>
            <a:ext cx="2760489" cy="325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"/>
          <p:cNvSpPr txBox="1"/>
          <p:nvPr/>
        </p:nvSpPr>
        <p:spPr>
          <a:xfrm>
            <a:off x="773875" y="1334250"/>
            <a:ext cx="7618500" cy="3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</a:rPr>
              <a:t>Огляд підготовки даних:</a:t>
            </a:r>
            <a:endParaRPr b="1" sz="2000">
              <a:solidFill>
                <a:schemeClr val="accent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Проаналізувала початкову структуру набору даних і типи змінних (категорійні, числові, дата-час).</a:t>
            </a:r>
            <a:endParaRPr sz="18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Очистила дані шляхом перетворення змінних часу на об’єкти datetime та заповнила відсутні значення, щоб забезпечити цілісність даних і уникнути упередженого аналізу.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/>
          <p:nvPr>
            <p:ph idx="1" type="subTitle"/>
          </p:nvPr>
        </p:nvSpPr>
        <p:spPr>
          <a:xfrm>
            <a:off x="363725" y="393700"/>
            <a:ext cx="8475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12000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Аналіз даних покроково: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8650" y="3235525"/>
            <a:ext cx="3010877" cy="18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91698">
            <a:off x="6207545" y="3590268"/>
            <a:ext cx="818012" cy="24826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 txBox="1"/>
          <p:nvPr/>
        </p:nvSpPr>
        <p:spPr>
          <a:xfrm>
            <a:off x="363725" y="1027375"/>
            <a:ext cx="8195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Огляд набору даних:</a:t>
            </a:r>
            <a:endParaRPr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Описала початкову структуру та вміст набору даних.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Ідентифікувала типи змінних (категорійні, числові,  дата-час).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363725" y="2172900"/>
            <a:ext cx="5634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Очищення даних:</a:t>
            </a:r>
            <a:endParaRPr b="1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Об’єкти «Bedtime» і «Wakeup time» перетворила з рядка на об’єкти datetime, щоб забезпечити аналіз на основі часу.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Перевірила та заповнила відсутні значення, щоб зберегти цілісність даних і уникнути упередженого аналізу через неповні дані.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d38d29bc1_0_4"/>
          <p:cNvSpPr txBox="1"/>
          <p:nvPr>
            <p:ph idx="1" type="subTitle"/>
          </p:nvPr>
        </p:nvSpPr>
        <p:spPr>
          <a:xfrm>
            <a:off x="363725" y="426950"/>
            <a:ext cx="84423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Аналіз даних покроково: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g2cd38d29bc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200" y="2836825"/>
            <a:ext cx="3664332" cy="2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cd38d29bc1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cd38d29bc1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91698">
            <a:off x="6207545" y="3590268"/>
            <a:ext cx="818012" cy="248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cd38d29bc1_0_4"/>
          <p:cNvSpPr txBox="1"/>
          <p:nvPr/>
        </p:nvSpPr>
        <p:spPr>
          <a:xfrm>
            <a:off x="460300" y="1029200"/>
            <a:ext cx="8145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Обробка відсутніх значень:</a:t>
            </a:r>
            <a:endParaRPr b="1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Вирішила </a:t>
            </a:r>
            <a:r>
              <a:rPr lang="en">
                <a:solidFill>
                  <a:schemeClr val="lt1"/>
                </a:solidFill>
              </a:rPr>
              <a:t>заповнити відсутні значення, а не видаляти їх, щоб зберегти кількість і цілісність даних.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Пропущені числові значення заповнила медіаною відповідних стовпців, яка менш чутлива до викидів, ніж середнє значення.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Excluded non-predictive variables such as 'ID' which do not contribute to analysis.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g2cd38d29bc1_0_4"/>
          <p:cNvSpPr txBox="1"/>
          <p:nvPr/>
        </p:nvSpPr>
        <p:spPr>
          <a:xfrm>
            <a:off x="460300" y="2836826"/>
            <a:ext cx="4884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Кодування категоріальних змінних:</a:t>
            </a:r>
            <a:endParaRPr b="1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Перетворено двійкові категоріальні змінні «Стать» і «Статус куріння» в числовий формат (0 і 1) для регресійного аналізу, забезпечуючи сумісність з алгоритмами моделювання.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73D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 rotWithShape="1">
          <a:blip r:embed="rId5">
            <a:alphaModFix/>
          </a:blip>
          <a:srcRect b="14798" l="0" r="8817" t="0"/>
          <a:stretch/>
        </p:blipFill>
        <p:spPr>
          <a:xfrm rot="-2230968">
            <a:off x="7263630" y="2655827"/>
            <a:ext cx="2044538" cy="286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7"/>
          <p:cNvSpPr txBox="1"/>
          <p:nvPr/>
        </p:nvSpPr>
        <p:spPr>
          <a:xfrm>
            <a:off x="838650" y="296900"/>
            <a:ext cx="746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Аналіз даних покроково: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7"/>
          <p:cNvSpPr txBox="1"/>
          <p:nvPr/>
        </p:nvSpPr>
        <p:spPr>
          <a:xfrm>
            <a:off x="459150" y="974000"/>
            <a:ext cx="82257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●"/>
            </a:pPr>
            <a:r>
              <a:rPr b="1" lang="en" sz="1500">
                <a:solidFill>
                  <a:schemeClr val="accent6"/>
                </a:solidFill>
              </a:rPr>
              <a:t>Аналіз даних:</a:t>
            </a:r>
            <a:endParaRPr b="1" sz="1500">
              <a:solidFill>
                <a:schemeClr val="accent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Провела початкове дослідження, щоб зрозуміти структуру дата сету, розглянувши такі статистичні дані, як середнє значення, медіана, діапазони та дисперсії.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Проаналізувала потенційну мультиколінеарність на основі кореляційної матриці та використала VIF для ідентифікації сильно корельованих змінних.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Створила візуалізації для розподілу змінних і їх кореляцій для виявлення закономірностей і зв’язків.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459150" y="3404425"/>
            <a:ext cx="6991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accent6"/>
                </a:solidFill>
              </a:rPr>
              <a:t>Розподіл даних:</a:t>
            </a:r>
            <a:endParaRPr b="1">
              <a:solidFill>
                <a:schemeClr val="accent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</a:rPr>
              <a:t>Розділила набір даних на набір для навчання та набір для тестування, заклавши основу для побудови та оцінки прогнозних моделей.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DA4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/>
          <p:nvPr>
            <p:ph idx="1" type="subTitle"/>
          </p:nvPr>
        </p:nvSpPr>
        <p:spPr>
          <a:xfrm>
            <a:off x="278350" y="393700"/>
            <a:ext cx="8520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Моделювання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61050">
            <a:off x="767473" y="2766278"/>
            <a:ext cx="2849178" cy="285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876897">
            <a:off x="5521242" y="2830753"/>
            <a:ext cx="2760489" cy="325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75" y="4749649"/>
            <a:ext cx="663587" cy="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 txBox="1"/>
          <p:nvPr/>
        </p:nvSpPr>
        <p:spPr>
          <a:xfrm>
            <a:off x="812800" y="1207475"/>
            <a:ext cx="745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Огляд регресійного моделювання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1000675" y="1781225"/>
            <a:ext cx="7418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Мета:</a:t>
            </a:r>
            <a:r>
              <a:rPr b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передбачити «Ефективність сну» за допомогою різних методів регресії.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Підхід:</a:t>
            </a:r>
            <a:r>
              <a:rPr b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три різні моделі для надійного аналізу.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accent6"/>
                </a:solidFill>
              </a:rPr>
              <a:t>Різноманітність моделей:</a:t>
            </a:r>
            <a:r>
              <a:rPr b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лінійна регресія, дерево рішень і випадковий ліс для початкового різноманітного набору моделей.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/>
        </p:nvSpPr>
        <p:spPr>
          <a:xfrm>
            <a:off x="478550" y="933750"/>
            <a:ext cx="6419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Лінійна регресія: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надає основу для розуміння лінійних зв’язків між змінними.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Гребнева регресія: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впроваджує регуляризацію для усунення мультиколінеарності та покращення узагальнення моделі.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Регресія ласо: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Виконує вибір ознак шляхом зменшення коефіцієнтів менш важливих ознак до нуля.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Регресія дерева рішень: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досліджує нелінійні зв’язки та фіксує взаємодію складних функцій.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егресія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ґрунтується на моделі дерева рішень із використанням методу ансамблю для кращої точності та контролю над переобладнанням.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 (SVR):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використовує гнучке ядро для фіксації складних нелінійних зв’язків.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Регресія градієнтного посилення: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використовує стратегію додаткової моделі для надійного прогнозування шляхом повторного виправлення попередніх помилок.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9"/>
          <p:cNvSpPr txBox="1"/>
          <p:nvPr>
            <p:ph idx="1" type="subTitle"/>
          </p:nvPr>
        </p:nvSpPr>
        <p:spPr>
          <a:xfrm>
            <a:off x="478550" y="281550"/>
            <a:ext cx="6759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Вибір моделі та навчання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5875" y="3082100"/>
            <a:ext cx="1828649" cy="16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5422">
            <a:off x="7502651" y="530000"/>
            <a:ext cx="1251873" cy="12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9090">
            <a:off x="4880877" y="4178700"/>
            <a:ext cx="1251874" cy="1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70147">
            <a:off x="6766154" y="1766662"/>
            <a:ext cx="774592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75" y="4748592"/>
            <a:ext cx="657575" cy="19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d38d29bc1_0_60"/>
          <p:cNvSpPr txBox="1"/>
          <p:nvPr/>
        </p:nvSpPr>
        <p:spPr>
          <a:xfrm>
            <a:off x="478550" y="1153900"/>
            <a:ext cx="51168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Розподіл набору даних:</a:t>
            </a:r>
            <a:r>
              <a:rPr lang="en" sz="1500">
                <a:solidFill>
                  <a:schemeClr val="dk1"/>
                </a:solidFill>
              </a:rPr>
              <a:t> розділити на набори для навчання (80%) і тестування (20%) для оцінки продуктивності моделі.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Перехресна перевірка:</a:t>
            </a:r>
            <a:r>
              <a:rPr lang="en" sz="1500">
                <a:solidFill>
                  <a:schemeClr val="dk1"/>
                </a:solidFill>
              </a:rPr>
              <a:t> застосовується під час налаштування моделі для пом’якшення переобладнання та оцінки стабільності моделі.</a:t>
            </a:r>
            <a:endParaRPr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302" name="Google Shape;302;g2cd38d29bc1_0_60"/>
          <p:cNvSpPr txBox="1"/>
          <p:nvPr>
            <p:ph idx="1" type="subTitle"/>
          </p:nvPr>
        </p:nvSpPr>
        <p:spPr>
          <a:xfrm>
            <a:off x="478550" y="461675"/>
            <a:ext cx="6759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Стратегія розподілу даних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2cd38d29bc1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4650" y="2041405"/>
            <a:ext cx="2969875" cy="270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d38d29bc1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65422">
            <a:off x="7502651" y="530000"/>
            <a:ext cx="1251873" cy="12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d38d29bc1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09090">
            <a:off x="4120352" y="3845125"/>
            <a:ext cx="1251874" cy="125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cd38d29bc1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49839">
            <a:off x="1742729" y="4178062"/>
            <a:ext cx="774593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d38d29bc1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cd38d29bc1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075" y="4748592"/>
            <a:ext cx="657575" cy="19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